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RQND Pro" charset="1" panose="00000500000000000000"/>
      <p:regular r:id="rId17"/>
    </p:embeddedFont>
    <p:embeddedFont>
      <p:font typeface="Canva Sans Bold" charset="1" panose="020B0803030501040103"/>
      <p:regular r:id="rId18"/>
    </p:embeddedFont>
    <p:embeddedFont>
      <p:font typeface="Canva Sans" charset="1" panose="020B05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4.png" Type="http://schemas.openxmlformats.org/officeDocument/2006/relationships/image"/><Relationship Id="rId6" Target="../media/image1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172" y="-352343"/>
            <a:ext cx="10700491" cy="10991686"/>
          </a:xfrm>
          <a:custGeom>
            <a:avLst/>
            <a:gdLst/>
            <a:ahLst/>
            <a:cxnLst/>
            <a:rect r="r" b="b" t="t" l="l"/>
            <a:pathLst>
              <a:path h="10991686" w="10700491">
                <a:moveTo>
                  <a:pt x="0" y="0"/>
                </a:moveTo>
                <a:lnTo>
                  <a:pt x="10700491" y="0"/>
                </a:lnTo>
                <a:lnTo>
                  <a:pt x="10700491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-2721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12386" y="3447475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56257" y="2397310"/>
            <a:ext cx="15270806" cy="3566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63"/>
              </a:lnSpc>
              <a:spcBef>
                <a:spcPct val="0"/>
              </a:spcBef>
            </a:pPr>
            <a:r>
              <a:rPr lang="en-US" sz="20831">
                <a:solidFill>
                  <a:srgbClr val="000000"/>
                </a:solidFill>
                <a:latin typeface="RQND Pro"/>
                <a:ea typeface="RQND Pro"/>
                <a:cs typeface="RQND Pro"/>
                <a:sym typeface="RQND Pro"/>
              </a:rPr>
              <a:t>UrbanFlow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99314" y="5702641"/>
            <a:ext cx="1003970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AI-Driven Smart Traffic Control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45014" y="0"/>
            <a:ext cx="2057400" cy="4114800"/>
          </a:xfrm>
          <a:custGeom>
            <a:avLst/>
            <a:gdLst/>
            <a:ahLst/>
            <a:cxnLst/>
            <a:rect r="r" b="b" t="t" l="l"/>
            <a:pathLst>
              <a:path h="4114800" w="2057400">
                <a:moveTo>
                  <a:pt x="0" y="0"/>
                </a:moveTo>
                <a:lnTo>
                  <a:pt x="2057400" y="0"/>
                </a:lnTo>
                <a:lnTo>
                  <a:pt x="20574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863413" y="2250545"/>
            <a:ext cx="6094218" cy="5785911"/>
          </a:xfrm>
          <a:custGeom>
            <a:avLst/>
            <a:gdLst/>
            <a:ahLst/>
            <a:cxnLst/>
            <a:rect r="r" b="b" t="t" l="l"/>
            <a:pathLst>
              <a:path h="5785911" w="6094218">
                <a:moveTo>
                  <a:pt x="0" y="0"/>
                </a:moveTo>
                <a:lnTo>
                  <a:pt x="6094219" y="0"/>
                </a:lnTo>
                <a:lnTo>
                  <a:pt x="6094219" y="5785910"/>
                </a:lnTo>
                <a:lnTo>
                  <a:pt x="0" y="5785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520410" y="8602980"/>
            <a:ext cx="4437221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-Team ACE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83847" y="638175"/>
            <a:ext cx="13030914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WHY URBANFLOW?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880901" y="1640144"/>
            <a:ext cx="2961265" cy="2907424"/>
          </a:xfrm>
          <a:custGeom>
            <a:avLst/>
            <a:gdLst/>
            <a:ahLst/>
            <a:cxnLst/>
            <a:rect r="r" b="b" t="t" l="l"/>
            <a:pathLst>
              <a:path h="2907424" w="2961265">
                <a:moveTo>
                  <a:pt x="0" y="0"/>
                </a:moveTo>
                <a:lnTo>
                  <a:pt x="2961265" y="0"/>
                </a:lnTo>
                <a:lnTo>
                  <a:pt x="2961265" y="2907423"/>
                </a:lnTo>
                <a:lnTo>
                  <a:pt x="0" y="29074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6981" y="2422671"/>
            <a:ext cx="18288000" cy="7037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30630" indent="-615315" lvl="1">
              <a:lnSpc>
                <a:spcPts val="7980"/>
              </a:lnSpc>
              <a:spcBef>
                <a:spcPct val="0"/>
              </a:spcBef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MADE TO WORK IN REAL CITIES, N</a:t>
            </a: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OT JUST LABS.</a:t>
            </a:r>
          </a:p>
          <a:p>
            <a:pPr algn="l" marL="1230630" indent="-615315" lvl="1">
              <a:lnSpc>
                <a:spcPts val="7980"/>
              </a:lnSpc>
              <a:spcBef>
                <a:spcPct val="0"/>
              </a:spcBef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EASY AND CHEAP TO INSTALL AND USE.</a:t>
            </a:r>
          </a:p>
          <a:p>
            <a:pPr algn="l" marL="1230630" indent="-615315" lvl="1">
              <a:lnSpc>
                <a:spcPts val="7980"/>
              </a:lnSpc>
              <a:spcBef>
                <a:spcPct val="0"/>
              </a:spcBef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CAN GROW FROM SMALL TESTS TO WHOLE CITY SYSTEMS.</a:t>
            </a:r>
          </a:p>
          <a:p>
            <a:pPr algn="l" marL="1230630" indent="-615315" lvl="1">
              <a:lnSpc>
                <a:spcPts val="7980"/>
              </a:lnSpc>
              <a:spcBef>
                <a:spcPct val="0"/>
              </a:spcBef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GIVES CITIES USEFUL INFO FAST TO FIX TRAFFIC PROBLEMS.</a:t>
            </a:r>
          </a:p>
          <a:p>
            <a:pPr algn="l">
              <a:lnSpc>
                <a:spcPts val="79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9367" y="-352343"/>
            <a:ext cx="10991686" cy="10991686"/>
          </a:xfrm>
          <a:custGeom>
            <a:avLst/>
            <a:gdLst/>
            <a:ahLst/>
            <a:cxnLst/>
            <a:rect r="r" b="b" t="t" l="l"/>
            <a:pathLst>
              <a:path h="10991686" w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78207" y="2678742"/>
            <a:ext cx="3532473" cy="3468247"/>
          </a:xfrm>
          <a:custGeom>
            <a:avLst/>
            <a:gdLst/>
            <a:ahLst/>
            <a:cxnLst/>
            <a:rect r="r" b="b" t="t" l="l"/>
            <a:pathLst>
              <a:path h="3468247" w="3532473">
                <a:moveTo>
                  <a:pt x="0" y="0"/>
                </a:moveTo>
                <a:lnTo>
                  <a:pt x="3532473" y="0"/>
                </a:lnTo>
                <a:lnTo>
                  <a:pt x="3532473" y="3468247"/>
                </a:lnTo>
                <a:lnTo>
                  <a:pt x="0" y="34682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25059" y="1790700"/>
            <a:ext cx="10437882" cy="4897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67"/>
              </a:lnSpc>
            </a:pPr>
            <a:r>
              <a:rPr lang="en-US" sz="168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JOIN THE FUTURE OF TRAFFIC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357916" y="7733336"/>
            <a:ext cx="20351105" cy="1150279"/>
            <a:chOff x="0" y="0"/>
            <a:chExt cx="5359962" cy="3029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359962" cy="302954"/>
            </a:xfrm>
            <a:custGeom>
              <a:avLst/>
              <a:gdLst/>
              <a:ahLst/>
              <a:cxnLst/>
              <a:rect r="r" b="b" t="t" l="l"/>
              <a:pathLst>
                <a:path h="302954" w="5359962">
                  <a:moveTo>
                    <a:pt x="0" y="0"/>
                  </a:moveTo>
                  <a:lnTo>
                    <a:pt x="5359962" y="0"/>
                  </a:lnTo>
                  <a:lnTo>
                    <a:pt x="5359962" y="302954"/>
                  </a:lnTo>
                  <a:lnTo>
                    <a:pt x="0" y="302954"/>
                  </a:lnTo>
                  <a:close/>
                </a:path>
              </a:pathLst>
            </a:custGeom>
            <a:solidFill>
              <a:srgbClr val="240960">
                <a:alpha val="28627"/>
              </a:srgbClr>
            </a:solidFill>
            <a:ln w="38100" cap="sq">
              <a:solidFill>
                <a:srgbClr val="FFFFFF">
                  <a:alpha val="28627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359962" cy="3410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8738" y="7599986"/>
            <a:ext cx="16192500" cy="1087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9"/>
              </a:lnSpc>
              <a:spcBef>
                <a:spcPct val="0"/>
              </a:spcBef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“TOGETHER, WE CAN REINVENT HOW CITIES MOVE.”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484324" y="1870710"/>
            <a:ext cx="9900303" cy="7434227"/>
          </a:xfrm>
          <a:custGeom>
            <a:avLst/>
            <a:gdLst/>
            <a:ahLst/>
            <a:cxnLst/>
            <a:rect r="r" b="b" t="t" l="l"/>
            <a:pathLst>
              <a:path h="7434227" w="9900303">
                <a:moveTo>
                  <a:pt x="0" y="0"/>
                </a:moveTo>
                <a:lnTo>
                  <a:pt x="9900302" y="0"/>
                </a:lnTo>
                <a:lnTo>
                  <a:pt x="9900302" y="7434227"/>
                </a:lnTo>
                <a:lnTo>
                  <a:pt x="0" y="74342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8989" y="766676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98900" y="562841"/>
            <a:ext cx="16599257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the urban mobility crisis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8051872" y="1940747"/>
            <a:ext cx="10072177" cy="7563289"/>
          </a:xfrm>
          <a:custGeom>
            <a:avLst/>
            <a:gdLst/>
            <a:ahLst/>
            <a:cxnLst/>
            <a:rect r="r" b="b" t="t" l="l"/>
            <a:pathLst>
              <a:path h="7563289" w="10072177">
                <a:moveTo>
                  <a:pt x="0" y="0"/>
                </a:moveTo>
                <a:lnTo>
                  <a:pt x="10072176" y="0"/>
                </a:lnTo>
                <a:lnTo>
                  <a:pt x="10072176" y="7563289"/>
                </a:lnTo>
                <a:lnTo>
                  <a:pt x="0" y="75632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5610" y="2475054"/>
            <a:ext cx="7469743" cy="683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</a:p>
          <a:p>
            <a:pPr algn="just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🚦 Fixed signal timings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🚑 DELAYED EMERGENCY RESPONSE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🏙 OUTDATED INFRASTRUCTURE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📊 LACK OF TRAFFIC VISIBILITY/DATA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89163" y="1797872"/>
            <a:ext cx="3397210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P</a:t>
            </a: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ROBLEM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95369" y="1886407"/>
            <a:ext cx="2766298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IMPACT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45388" y="3277870"/>
            <a:ext cx="9278660" cy="598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WASTES 4.8</a:t>
            </a:r>
            <a:r>
              <a:rPr lang="en-US" sz="3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 billion hours globally per yeaR</a:t>
            </a:r>
          </a:p>
          <a:p>
            <a:pPr algn="just">
              <a:lnSpc>
                <a:spcPts val="5320"/>
              </a:lnSpc>
            </a:pPr>
          </a:p>
          <a:p>
            <a:pPr algn="just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COST OF A LIFE </a:t>
            </a:r>
          </a:p>
          <a:p>
            <a:pPr algn="just">
              <a:lnSpc>
                <a:spcPts val="5320"/>
              </a:lnSpc>
              <a:spcBef>
                <a:spcPct val="0"/>
              </a:spcBef>
            </a:pPr>
          </a:p>
          <a:p>
            <a:pPr algn="just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TOO EXPENSIVE TO REPLACE AT CITY SCALE</a:t>
            </a:r>
          </a:p>
          <a:p>
            <a:pPr algn="just">
              <a:lnSpc>
                <a:spcPts val="5320"/>
              </a:lnSpc>
              <a:spcBef>
                <a:spcPct val="0"/>
              </a:spcBef>
            </a:pPr>
          </a:p>
          <a:p>
            <a:pPr algn="just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INCREASED CONGESTION, EXTENDED DELAYS</a:t>
            </a:r>
          </a:p>
          <a:p>
            <a:pPr algn="just">
              <a:lnSpc>
                <a:spcPts val="5320"/>
              </a:lnSpc>
              <a:spcBef>
                <a:spcPct val="0"/>
              </a:spcBef>
            </a:pPr>
          </a:p>
          <a:p>
            <a:pPr algn="just">
              <a:lnSpc>
                <a:spcPts val="53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37498" y="-560877"/>
            <a:ext cx="10753446" cy="10753446"/>
          </a:xfrm>
          <a:custGeom>
            <a:avLst/>
            <a:gdLst/>
            <a:ahLst/>
            <a:cxnLst/>
            <a:rect r="r" b="b" t="t" l="l"/>
            <a:pathLst>
              <a:path h="10753446" w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4170" y="2791470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8"/>
                </a:lnTo>
                <a:lnTo>
                  <a:pt x="0" y="27463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701195" y="-209550"/>
            <a:ext cx="19690389" cy="1898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73"/>
              </a:lnSpc>
              <a:spcBef>
                <a:spcPct val="0"/>
              </a:spcBef>
            </a:pPr>
            <a:r>
              <a:rPr lang="en-US" sz="11124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INTRODUCING URBANFLOW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2498212"/>
            <a:ext cx="18288000" cy="7037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30636" indent="-615318" lvl="1">
              <a:lnSpc>
                <a:spcPts val="7980"/>
              </a:lnSpc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AI-ENABLED ADAPTIVE TRAFFIC LIGHT C</a:t>
            </a: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ONTROL PLATFORM</a:t>
            </a:r>
          </a:p>
          <a:p>
            <a:pPr algn="l" marL="1230636" indent="-615318" lvl="1">
              <a:lnSpc>
                <a:spcPts val="7980"/>
              </a:lnSpc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USES MOTION AND DENSITY SENSORS TO REGULATE SIGNALS DYNAMICALLY</a:t>
            </a:r>
          </a:p>
          <a:p>
            <a:pPr algn="l" marL="1230636" indent="-615318" lvl="1">
              <a:lnSpc>
                <a:spcPts val="7980"/>
              </a:lnSpc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REAL-TIME EMERGENCY VEHICLE PRIORITIZATION</a:t>
            </a:r>
          </a:p>
          <a:p>
            <a:pPr algn="l" marL="1230636" indent="-615318" lvl="1">
              <a:lnSpc>
                <a:spcPts val="7980"/>
              </a:lnSpc>
              <a:buFont typeface="Arial"/>
              <a:buChar char="•"/>
            </a:pPr>
            <a:r>
              <a:rPr lang="en-US" sz="57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MODULAR, SCALABLE, AND COST-EFFICIENT FOR URBAN DEPLOYMENT</a:t>
            </a:r>
          </a:p>
          <a:p>
            <a:pPr algn="l">
              <a:lnSpc>
                <a:spcPts val="798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86705" y="498118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8431" y="-966224"/>
            <a:ext cx="14660728" cy="3678510"/>
          </a:xfrm>
          <a:custGeom>
            <a:avLst/>
            <a:gdLst/>
            <a:ahLst/>
            <a:cxnLst/>
            <a:rect r="r" b="b" t="t" l="l"/>
            <a:pathLst>
              <a:path h="3678510" w="14660728">
                <a:moveTo>
                  <a:pt x="0" y="0"/>
                </a:moveTo>
                <a:lnTo>
                  <a:pt x="14660728" y="0"/>
                </a:lnTo>
                <a:lnTo>
                  <a:pt x="14660728" y="3678510"/>
                </a:lnTo>
                <a:lnTo>
                  <a:pt x="0" y="367851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-379859"/>
            <a:ext cx="15757283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39"/>
              </a:lnSpc>
              <a:spcBef>
                <a:spcPct val="0"/>
              </a:spcBef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OUR MISSION AND GOALS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236659" y="2617036"/>
            <a:ext cx="18288000" cy="9202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83" indent="-561341" lvl="1">
              <a:lnSpc>
                <a:spcPts val="7280"/>
              </a:lnSpc>
              <a:spcBef>
                <a:spcPct val="0"/>
              </a:spcBef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⏱ REDUCE TRAFFIC C</a:t>
            </a:r>
            <a:r>
              <a:rPr lang="en-US" sz="52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ONGESTION – CUT IDLE TIME BY 40%</a:t>
            </a:r>
          </a:p>
          <a:p>
            <a:pPr algn="l">
              <a:lnSpc>
                <a:spcPts val="7280"/>
              </a:lnSpc>
              <a:spcBef>
                <a:spcPct val="0"/>
              </a:spcBef>
            </a:pPr>
          </a:p>
          <a:p>
            <a:pPr algn="l" marL="1122683" indent="-561341" lvl="1">
              <a:lnSpc>
                <a:spcPts val="7280"/>
              </a:lnSpc>
              <a:spcBef>
                <a:spcPct val="0"/>
              </a:spcBef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🚨 ACCELERATE EMERGENCY MOVEMENT – INSTANTLY DETECT AND CLEAR PATHS</a:t>
            </a:r>
          </a:p>
          <a:p>
            <a:pPr algn="l">
              <a:lnSpc>
                <a:spcPts val="7280"/>
              </a:lnSpc>
              <a:spcBef>
                <a:spcPct val="0"/>
              </a:spcBef>
            </a:pPr>
          </a:p>
          <a:p>
            <a:pPr algn="l" marL="1122683" indent="-561341" lvl="1">
              <a:lnSpc>
                <a:spcPts val="7280"/>
              </a:lnSpc>
              <a:spcBef>
                <a:spcPct val="0"/>
              </a:spcBef>
              <a:buFont typeface="Arial"/>
              <a:buChar char="•"/>
            </a:pPr>
            <a:r>
              <a:rPr lang="en-US" sz="52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📊 EMPOWER CITY PLANNING – DELIVER REAL-TIME AND HISTORICAL INSIGHTS</a:t>
            </a:r>
          </a:p>
          <a:p>
            <a:pPr algn="l">
              <a:lnSpc>
                <a:spcPts val="7280"/>
              </a:lnSpc>
              <a:spcBef>
                <a:spcPct val="0"/>
              </a:spcBef>
            </a:pPr>
          </a:p>
          <a:p>
            <a:pPr algn="l">
              <a:lnSpc>
                <a:spcPts val="7280"/>
              </a:lnSpc>
              <a:spcBef>
                <a:spcPct val="0"/>
              </a:spcBef>
            </a:pPr>
          </a:p>
          <a:p>
            <a:pPr algn="l">
              <a:lnSpc>
                <a:spcPts val="72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843207" y="2012697"/>
            <a:ext cx="12884392" cy="7820621"/>
          </a:xfrm>
          <a:custGeom>
            <a:avLst/>
            <a:gdLst/>
            <a:ahLst/>
            <a:cxnLst/>
            <a:rect r="r" b="b" t="t" l="l"/>
            <a:pathLst>
              <a:path h="7820621" w="12884392">
                <a:moveTo>
                  <a:pt x="0" y="0"/>
                </a:moveTo>
                <a:lnTo>
                  <a:pt x="12884393" y="0"/>
                </a:lnTo>
                <a:lnTo>
                  <a:pt x="12884393" y="7820620"/>
                </a:lnTo>
                <a:lnTo>
                  <a:pt x="0" y="7820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9122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201441" y="-385811"/>
            <a:ext cx="18973689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3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THE URBANFLOW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25139" y="4441838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38175"/>
            <a:ext cx="19441935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WORKING PROTOTYPE OVERVIEW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1013" y="-237630"/>
            <a:ext cx="16581124" cy="11064132"/>
          </a:xfrm>
          <a:custGeom>
            <a:avLst/>
            <a:gdLst/>
            <a:ahLst/>
            <a:cxnLst/>
            <a:rect r="r" b="b" t="t" l="l"/>
            <a:pathLst>
              <a:path h="11064132" w="16581124">
                <a:moveTo>
                  <a:pt x="0" y="0"/>
                </a:moveTo>
                <a:lnTo>
                  <a:pt x="16581124" y="0"/>
                </a:lnTo>
                <a:lnTo>
                  <a:pt x="16581124" y="11064132"/>
                </a:lnTo>
                <a:lnTo>
                  <a:pt x="0" y="11064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1013" y="1028700"/>
            <a:ext cx="1894745" cy="1860295"/>
          </a:xfrm>
          <a:custGeom>
            <a:avLst/>
            <a:gdLst/>
            <a:ahLst/>
            <a:cxnLst/>
            <a:rect r="r" b="b" t="t" l="l"/>
            <a:pathLst>
              <a:path h="1860295" w="1894745">
                <a:moveTo>
                  <a:pt x="0" y="0"/>
                </a:moveTo>
                <a:lnTo>
                  <a:pt x="1894745" y="0"/>
                </a:lnTo>
                <a:lnTo>
                  <a:pt x="1894745" y="1860295"/>
                </a:lnTo>
                <a:lnTo>
                  <a:pt x="0" y="18602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595932" y="913002"/>
            <a:ext cx="12031453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UNIQUE INNOVATIONS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1718" y="2755645"/>
            <a:ext cx="15799714" cy="5545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360167" indent="-680083" lvl="1">
              <a:lnSpc>
                <a:spcPts val="8819"/>
              </a:lnSpc>
              <a:buFont typeface="Arial"/>
              <a:buChar char="•"/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AI-POWERED ADAPTIVE TRAFFIC LIGHTS</a:t>
            </a:r>
          </a:p>
          <a:p>
            <a:pPr algn="l" marL="1360167" indent="-680083" lvl="1">
              <a:lnSpc>
                <a:spcPts val="8819"/>
              </a:lnSpc>
              <a:buFont typeface="Arial"/>
              <a:buChar char="•"/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LIVE TRAFFIC UPDATES + SMART DASHBOARD</a:t>
            </a:r>
          </a:p>
          <a:p>
            <a:pPr algn="l" marL="1360167" indent="-680083" lvl="1">
              <a:lnSpc>
                <a:spcPts val="8819"/>
              </a:lnSpc>
              <a:buFont typeface="Arial"/>
              <a:buChar char="•"/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EMERGENCY VEHICLE PRIORITY MODE </a:t>
            </a:r>
          </a:p>
          <a:p>
            <a:pPr algn="l" marL="1360167" indent="-680083" lvl="1">
              <a:lnSpc>
                <a:spcPts val="8819"/>
              </a:lnSpc>
              <a:buFont typeface="Arial"/>
              <a:buChar char="•"/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UNMANAGED TRAFFIC INTEGRATION</a:t>
            </a:r>
          </a:p>
          <a:p>
            <a:pPr algn="l" marL="1360167" indent="-680083" lvl="1">
              <a:lnSpc>
                <a:spcPts val="8819"/>
              </a:lnSpc>
              <a:buFont typeface="Arial"/>
              <a:buChar char="•"/>
            </a:pPr>
            <a:r>
              <a:rPr lang="en-US" sz="62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ACCIDENT PREVENTION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35743" y="1870710"/>
            <a:ext cx="10165446" cy="7633326"/>
          </a:xfrm>
          <a:custGeom>
            <a:avLst/>
            <a:gdLst/>
            <a:ahLst/>
            <a:cxnLst/>
            <a:rect r="r" b="b" t="t" l="l"/>
            <a:pathLst>
              <a:path h="7633326" w="10165446">
                <a:moveTo>
                  <a:pt x="0" y="0"/>
                </a:moveTo>
                <a:lnTo>
                  <a:pt x="10165446" y="0"/>
                </a:lnTo>
                <a:lnTo>
                  <a:pt x="10165446" y="7633326"/>
                </a:lnTo>
                <a:lnTo>
                  <a:pt x="0" y="76333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8989" y="766676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712353" y="1870710"/>
            <a:ext cx="10575647" cy="7941349"/>
          </a:xfrm>
          <a:custGeom>
            <a:avLst/>
            <a:gdLst/>
            <a:ahLst/>
            <a:cxnLst/>
            <a:rect r="r" b="b" t="t" l="l"/>
            <a:pathLst>
              <a:path h="7941349" w="10575647">
                <a:moveTo>
                  <a:pt x="0" y="0"/>
                </a:moveTo>
                <a:lnTo>
                  <a:pt x="10575647" y="0"/>
                </a:lnTo>
                <a:lnTo>
                  <a:pt x="10575647" y="7941349"/>
                </a:lnTo>
                <a:lnTo>
                  <a:pt x="0" y="794134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8900" y="824865"/>
            <a:ext cx="16599257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Quantifiable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85459" y="1996970"/>
            <a:ext cx="8115161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WHAT WE AIM TO 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81908" y="2072930"/>
            <a:ext cx="9639419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OUR GOAL(BY END OF PILOT)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0790" y="3183547"/>
            <a:ext cx="6347817" cy="683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59"/>
              </a:lnSpc>
            </a:pPr>
          </a:p>
          <a:p>
            <a:pPr algn="just">
              <a:lnSpc>
                <a:spcPts val="5459"/>
              </a:lnSpc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🚦 CUT TRAFFIC WAITING TIME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🚑 HELP EMERGENCY VEHICLES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🏙️ TEST IN REAL CITIES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📊 SHOW LIFE TRAFFIC DATA</a:t>
            </a: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  <a:p>
            <a:pPr algn="just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202922" y="3080042"/>
            <a:ext cx="10400998" cy="703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</a:pPr>
          </a:p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REDUCE AVERAGE RED LIGHT WAIT BY 30%</a:t>
            </a:r>
          </a:p>
          <a:p>
            <a:pPr algn="just">
              <a:lnSpc>
                <a:spcPts val="5599"/>
              </a:lnSpc>
              <a:spcBef>
                <a:spcPct val="0"/>
              </a:spcBef>
            </a:pPr>
          </a:p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MAKE EMERGENCY ROUTES 3X FASTER</a:t>
            </a:r>
          </a:p>
          <a:p>
            <a:pPr algn="just">
              <a:lnSpc>
                <a:spcPts val="5599"/>
              </a:lnSpc>
              <a:spcBef>
                <a:spcPct val="0"/>
              </a:spcBef>
            </a:pPr>
          </a:p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DASHBOARD UPTIME 95%+ WITH REAL-TIME INFO</a:t>
            </a:r>
          </a:p>
          <a:p>
            <a:pPr algn="just">
              <a:lnSpc>
                <a:spcPts val="5599"/>
              </a:lnSpc>
              <a:spcBef>
                <a:spcPct val="0"/>
              </a:spcBef>
            </a:pPr>
          </a:p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RUN PILOT AT 3 INTERSECTIONS IN 3 MONTHS</a:t>
            </a:r>
          </a:p>
          <a:p>
            <a:pPr algn="just">
              <a:lnSpc>
                <a:spcPts val="5599"/>
              </a:lnSpc>
              <a:spcBef>
                <a:spcPct val="0"/>
              </a:spcBef>
            </a:pPr>
          </a:p>
          <a:p>
            <a:pPr algn="just">
              <a:lnSpc>
                <a:spcPts val="55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82689" y="2348951"/>
            <a:ext cx="9956072" cy="7476105"/>
          </a:xfrm>
          <a:custGeom>
            <a:avLst/>
            <a:gdLst/>
            <a:ahLst/>
            <a:cxnLst/>
            <a:rect r="r" b="b" t="t" l="l"/>
            <a:pathLst>
              <a:path h="7476105" w="9956072">
                <a:moveTo>
                  <a:pt x="0" y="0"/>
                </a:moveTo>
                <a:lnTo>
                  <a:pt x="9956072" y="0"/>
                </a:lnTo>
                <a:lnTo>
                  <a:pt x="9956072" y="7476105"/>
                </a:lnTo>
                <a:lnTo>
                  <a:pt x="0" y="74761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8989" y="766676"/>
            <a:ext cx="2797197" cy="2746339"/>
          </a:xfrm>
          <a:custGeom>
            <a:avLst/>
            <a:gdLst/>
            <a:ahLst/>
            <a:cxnLst/>
            <a:rect r="r" b="b" t="t" l="l"/>
            <a:pathLst>
              <a:path h="2746339" w="2797197">
                <a:moveTo>
                  <a:pt x="0" y="0"/>
                </a:moveTo>
                <a:lnTo>
                  <a:pt x="2797197" y="0"/>
                </a:lnTo>
                <a:lnTo>
                  <a:pt x="2797197" y="2746339"/>
                </a:lnTo>
                <a:lnTo>
                  <a:pt x="0" y="27463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6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480967" y="2460866"/>
            <a:ext cx="9807033" cy="7364191"/>
          </a:xfrm>
          <a:custGeom>
            <a:avLst/>
            <a:gdLst/>
            <a:ahLst/>
            <a:cxnLst/>
            <a:rect r="r" b="b" t="t" l="l"/>
            <a:pathLst>
              <a:path h="7364191" w="9807033">
                <a:moveTo>
                  <a:pt x="0" y="0"/>
                </a:moveTo>
                <a:lnTo>
                  <a:pt x="9807033" y="0"/>
                </a:lnTo>
                <a:lnTo>
                  <a:pt x="9807033" y="7364190"/>
                </a:lnTo>
                <a:lnTo>
                  <a:pt x="0" y="736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8900" y="824865"/>
            <a:ext cx="16599257" cy="1045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59"/>
              </a:lnSpc>
            </a:pPr>
            <a:r>
              <a:rPr lang="en-US" sz="11100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cHALLENGES AND SOLUTIONS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2317991"/>
            <a:ext cx="8115161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PROBLEM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82996" y="2317991"/>
            <a:ext cx="8115161" cy="118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9"/>
              </a:lnSpc>
              <a:spcBef>
                <a:spcPct val="0"/>
              </a:spcBef>
            </a:pPr>
            <a:r>
              <a:rPr lang="en-US" sz="6899" u="sng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HOW WE FIX 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98792" y="3215617"/>
            <a:ext cx="6793111" cy="6835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🌧 WEATHER CAN BREAK SENSORS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📶 INTERNET MAY GO DOWN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🏗️ OLD TRAFFIC LIGHTS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🔒 PRIVACY CONCERNS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8973383" y="4019158"/>
            <a:ext cx="9314617" cy="4777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USE</a:t>
            </a: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 WATERPROOF COVERS TO PROTECT THEM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USE LOCAL CONTROL THAT WORKS OFFLINE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ADD EASY-TO-INSTALL UPGRADE MODULES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</a:p>
          <a:p>
            <a:pPr algn="l">
              <a:lnSpc>
                <a:spcPts val="5459"/>
              </a:lnSpc>
              <a:spcBef>
                <a:spcPct val="0"/>
              </a:spcBef>
            </a:pPr>
            <a:r>
              <a:rPr lang="en-US" sz="3900">
                <a:solidFill>
                  <a:srgbClr val="FFFFFF"/>
                </a:solidFill>
                <a:latin typeface="RQND Pro"/>
                <a:ea typeface="RQND Pro"/>
                <a:cs typeface="RQND Pro"/>
                <a:sym typeface="RQND Pro"/>
              </a:rPr>
              <a:t>ENCRYPT DATA AND KEEP USER INFO SAFE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DAGqS0HI2OE</dc:identifier>
  <dcterms:modified xsi:type="dcterms:W3CDTF">2011-08-01T06:04:30Z</dcterms:modified>
  <cp:revision>1</cp:revision>
  <dc:title>Purple Futuristic Technology Presentation</dc:title>
</cp:coreProperties>
</file>

<file path=docProps/thumbnail.jpeg>
</file>